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1"/>
  </p:notesMasterIdLst>
  <p:handoutMasterIdLst>
    <p:handoutMasterId r:id="rId22"/>
  </p:handoutMasterIdLst>
  <p:sldIdLst>
    <p:sldId id="256" r:id="rId5"/>
    <p:sldId id="277" r:id="rId6"/>
    <p:sldId id="258" r:id="rId7"/>
    <p:sldId id="290" r:id="rId8"/>
    <p:sldId id="264" r:id="rId9"/>
    <p:sldId id="291" r:id="rId10"/>
    <p:sldId id="268" r:id="rId11"/>
    <p:sldId id="294" r:id="rId12"/>
    <p:sldId id="295" r:id="rId13"/>
    <p:sldId id="296" r:id="rId14"/>
    <p:sldId id="297" r:id="rId15"/>
    <p:sldId id="298" r:id="rId16"/>
    <p:sldId id="299" r:id="rId17"/>
    <p:sldId id="300" r:id="rId18"/>
    <p:sldId id="286" r:id="rId19"/>
    <p:sldId id="27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204" autoAdjust="0"/>
  </p:normalViewPr>
  <p:slideViewPr>
    <p:cSldViewPr snapToGrid="0">
      <p:cViewPr varScale="1">
        <p:scale>
          <a:sx n="77" d="100"/>
          <a:sy n="77" d="100"/>
        </p:scale>
        <p:origin x="912" y="53"/>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2/6/2025</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2/6/2025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A70FB-F9CE-0F8B-1EF9-8FF3B5B25A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185017-26E1-1E2E-4561-B45A814209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DFB5DC-B0CE-8516-306F-44870CC24E3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13D79E1-D241-458C-7FAF-D6893CFB6748}"/>
              </a:ext>
            </a:extLst>
          </p:cNvPr>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2054022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7BD8B3-95F5-3BF7-3570-135CB3B5A7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F1F194-2634-9449-0BD0-DA87A99A93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5D1245-33FF-2DE9-C92A-80D5629EE90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A32FB5E-D87C-BF84-E07F-FD04C44BFB3A}"/>
              </a:ext>
            </a:extLst>
          </p:cNvPr>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540213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A0A5E-126E-5173-B2D2-FD2089C7A7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3E4014-2C62-875A-AAA1-1BB1AE1CF4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E42494-FE43-B679-E3ED-17EAC0D2A59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08B816F-BF82-F1D8-9FCA-1BAF5FF83E86}"/>
              </a:ext>
            </a:extLst>
          </p:cNvPr>
          <p:cNvSpPr>
            <a:spLocks noGrp="1"/>
          </p:cNvSpPr>
          <p:nvPr>
            <p:ph type="sldNum" sz="quarter" idx="5"/>
          </p:nvPr>
        </p:nvSpPr>
        <p:spPr/>
        <p:txBody>
          <a:bodyPr/>
          <a:lstStyle/>
          <a:p>
            <a:fld id="{10895658-EA1F-4910-80AB-4DA76E167475}" type="slidenum">
              <a:rPr lang="en-US" smtClean="0"/>
              <a:t>12</a:t>
            </a:fld>
            <a:endParaRPr lang="en-US" dirty="0"/>
          </a:p>
        </p:txBody>
      </p:sp>
    </p:spTree>
    <p:extLst>
      <p:ext uri="{BB962C8B-B14F-4D97-AF65-F5344CB8AC3E}">
        <p14:creationId xmlns:p14="http://schemas.microsoft.com/office/powerpoint/2010/main" val="4933548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565CA-FC60-503F-F79C-0295324508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FE8A23-2C53-2C01-A980-DC1D6DB0CF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6C629F-984A-D670-6280-EAE6C414E5B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6FF5579-F56E-7FE7-DEB9-DFBEA0F97F3A}"/>
              </a:ext>
            </a:extLst>
          </p:cNvPr>
          <p:cNvSpPr>
            <a:spLocks noGrp="1"/>
          </p:cNvSpPr>
          <p:nvPr>
            <p:ph type="sldNum" sz="quarter" idx="5"/>
          </p:nvPr>
        </p:nvSpPr>
        <p:spPr/>
        <p:txBody>
          <a:bodyPr/>
          <a:lstStyle/>
          <a:p>
            <a:fld id="{10895658-EA1F-4910-80AB-4DA76E167475}" type="slidenum">
              <a:rPr lang="en-US" smtClean="0"/>
              <a:t>13</a:t>
            </a:fld>
            <a:endParaRPr lang="en-US" dirty="0"/>
          </a:p>
        </p:txBody>
      </p:sp>
    </p:spTree>
    <p:extLst>
      <p:ext uri="{BB962C8B-B14F-4D97-AF65-F5344CB8AC3E}">
        <p14:creationId xmlns:p14="http://schemas.microsoft.com/office/powerpoint/2010/main" val="9838630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98A5E-6DB2-BBBF-E409-5C84AD7737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3D3326-8109-8F76-A30E-5ECAE3ACB3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5D91DA-6B59-A449-5739-9CABB72B50F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CB6AF15-21CC-F188-351E-A7E3C2F89B32}"/>
              </a:ext>
            </a:extLst>
          </p:cNvPr>
          <p:cNvSpPr>
            <a:spLocks noGrp="1"/>
          </p:cNvSpPr>
          <p:nvPr>
            <p:ph type="sldNum" sz="quarter" idx="5"/>
          </p:nvPr>
        </p:nvSpPr>
        <p:spPr/>
        <p:txBody>
          <a:bodyPr/>
          <a:lstStyle/>
          <a:p>
            <a:fld id="{10895658-EA1F-4910-80AB-4DA76E167475}" type="slidenum">
              <a:rPr lang="en-US" smtClean="0"/>
              <a:t>14</a:t>
            </a:fld>
            <a:endParaRPr lang="en-US" dirty="0"/>
          </a:p>
        </p:txBody>
      </p:sp>
    </p:spTree>
    <p:extLst>
      <p:ext uri="{BB962C8B-B14F-4D97-AF65-F5344CB8AC3E}">
        <p14:creationId xmlns:p14="http://schemas.microsoft.com/office/powerpoint/2010/main" val="31241854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15</a:t>
            </a:fld>
            <a:endParaRPr lang="en-US" dirty="0"/>
          </a:p>
        </p:txBody>
      </p:sp>
    </p:spTree>
    <p:extLst>
      <p:ext uri="{BB962C8B-B14F-4D97-AF65-F5344CB8AC3E}">
        <p14:creationId xmlns:p14="http://schemas.microsoft.com/office/powerpoint/2010/main" val="29096670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16</a:t>
            </a:fld>
            <a:endParaRPr lang="en-US" dirty="0"/>
          </a:p>
        </p:txBody>
      </p:sp>
    </p:spTree>
    <p:extLst>
      <p:ext uri="{BB962C8B-B14F-4D97-AF65-F5344CB8AC3E}">
        <p14:creationId xmlns:p14="http://schemas.microsoft.com/office/powerpoint/2010/main" val="3607125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1101034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510226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C2602C-93D1-EA21-2C2C-EBE7644B6E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69CF89-3503-3648-4A1B-4300D00DB0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3F7F17-D18D-5C02-0064-485BA575C9B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B5FDBFA-B58D-7691-F80F-9298A1093770}"/>
              </a:ext>
            </a:extLst>
          </p:cNvPr>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71738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F8F2D-A139-98A7-A08E-BD05122FDA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BE2B59-32E1-62B5-1FA0-D8B1BCFDDB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A4BF7B-2F9E-7775-D0C0-268C55F94D6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0089680-3D9D-5E2C-74EA-91F20653FDC9}"/>
              </a:ext>
            </a:extLst>
          </p:cNvPr>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26166722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ahmedmohamed2003/retail-store-sales-dirty-for-data-cleaning"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714772" y="677918"/>
            <a:ext cx="6856292" cy="3590596"/>
          </a:xfrm>
        </p:spPr>
        <p:txBody>
          <a:bodyPr>
            <a:normAutofit/>
          </a:bodyPr>
          <a:lstStyle/>
          <a:p>
            <a:pPr>
              <a:lnSpc>
                <a:spcPct val="100000"/>
              </a:lnSpc>
            </a:pPr>
            <a:r>
              <a:rPr lang="en-US" dirty="0"/>
              <a:t>Retail Store</a:t>
            </a:r>
            <a:br>
              <a:rPr lang="en-US" dirty="0"/>
            </a:br>
            <a:r>
              <a:rPr lang="en-US" sz="2000" dirty="0"/>
              <a:t>EDA &amp; visualization</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8CFD1-9546-732A-A25B-19690779E2B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B475F3D-CDBB-3F5F-C20D-66C298F6520B}"/>
              </a:ext>
            </a:extLst>
          </p:cNvPr>
          <p:cNvSpPr>
            <a:spLocks noGrp="1"/>
          </p:cNvSpPr>
          <p:nvPr>
            <p:ph type="title"/>
          </p:nvPr>
        </p:nvSpPr>
        <p:spPr>
          <a:xfrm>
            <a:off x="771525" y="538304"/>
            <a:ext cx="9389288" cy="1022140"/>
          </a:xfrm>
        </p:spPr>
        <p:txBody>
          <a:bodyPr/>
          <a:lstStyle/>
          <a:p>
            <a:r>
              <a:rPr lang="en-US" dirty="0"/>
              <a:t>EDA and data visualization </a:t>
            </a:r>
          </a:p>
        </p:txBody>
      </p:sp>
      <p:sp>
        <p:nvSpPr>
          <p:cNvPr id="7" name="Slide Number Placeholder 6">
            <a:extLst>
              <a:ext uri="{FF2B5EF4-FFF2-40B4-BE49-F238E27FC236}">
                <a16:creationId xmlns:a16="http://schemas.microsoft.com/office/drawing/2014/main" id="{C205D953-7FEC-01A4-476E-392C07BEBB61}"/>
              </a:ext>
            </a:extLst>
          </p:cNvPr>
          <p:cNvSpPr>
            <a:spLocks noGrp="1"/>
          </p:cNvSpPr>
          <p:nvPr>
            <p:ph type="sldNum" sz="quarter" idx="12"/>
          </p:nvPr>
        </p:nvSpPr>
        <p:spPr/>
        <p:txBody>
          <a:bodyPr/>
          <a:lstStyle/>
          <a:p>
            <a:fld id="{B5CEABB6-07DC-46E8-9B57-56EC44A396E5}" type="slidenum">
              <a:rPr lang="en-US" smtClean="0"/>
              <a:pPr/>
              <a:t>10</a:t>
            </a:fld>
            <a:endParaRPr lang="en-US" dirty="0"/>
          </a:p>
        </p:txBody>
      </p:sp>
      <p:pic>
        <p:nvPicPr>
          <p:cNvPr id="3" name="Picture 2">
            <a:extLst>
              <a:ext uri="{FF2B5EF4-FFF2-40B4-BE49-F238E27FC236}">
                <a16:creationId xmlns:a16="http://schemas.microsoft.com/office/drawing/2014/main" id="{E6E6E009-CBA0-A182-6E29-5C523311D3B3}"/>
              </a:ext>
            </a:extLst>
          </p:cNvPr>
          <p:cNvPicPr>
            <a:picLocks noChangeAspect="1"/>
          </p:cNvPicPr>
          <p:nvPr/>
        </p:nvPicPr>
        <p:blipFill>
          <a:blip r:embed="rId3"/>
          <a:stretch>
            <a:fillRect/>
          </a:stretch>
        </p:blipFill>
        <p:spPr>
          <a:xfrm>
            <a:off x="771524" y="1659835"/>
            <a:ext cx="9038397" cy="4879077"/>
          </a:xfrm>
          <a:prstGeom prst="rect">
            <a:avLst/>
          </a:prstGeom>
        </p:spPr>
      </p:pic>
    </p:spTree>
    <p:extLst>
      <p:ext uri="{BB962C8B-B14F-4D97-AF65-F5344CB8AC3E}">
        <p14:creationId xmlns:p14="http://schemas.microsoft.com/office/powerpoint/2010/main" val="1393450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8E1890-729A-F33A-C7E2-B86EB8DD4A6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77F1561-2BA9-FE6D-E6D6-9A2B00E4206D}"/>
              </a:ext>
            </a:extLst>
          </p:cNvPr>
          <p:cNvSpPr>
            <a:spLocks noGrp="1"/>
          </p:cNvSpPr>
          <p:nvPr>
            <p:ph type="title"/>
          </p:nvPr>
        </p:nvSpPr>
        <p:spPr>
          <a:xfrm>
            <a:off x="771525" y="538304"/>
            <a:ext cx="9389288" cy="1022140"/>
          </a:xfrm>
        </p:spPr>
        <p:txBody>
          <a:bodyPr/>
          <a:lstStyle/>
          <a:p>
            <a:r>
              <a:rPr lang="en-US" dirty="0"/>
              <a:t>EDA and data visualization </a:t>
            </a:r>
          </a:p>
        </p:txBody>
      </p:sp>
      <p:sp>
        <p:nvSpPr>
          <p:cNvPr id="7" name="Slide Number Placeholder 6">
            <a:extLst>
              <a:ext uri="{FF2B5EF4-FFF2-40B4-BE49-F238E27FC236}">
                <a16:creationId xmlns:a16="http://schemas.microsoft.com/office/drawing/2014/main" id="{75EC2D82-31D2-1154-A3EA-6B831C0C933A}"/>
              </a:ext>
            </a:extLst>
          </p:cNvPr>
          <p:cNvSpPr>
            <a:spLocks noGrp="1"/>
          </p:cNvSpPr>
          <p:nvPr>
            <p:ph type="sldNum" sz="quarter" idx="12"/>
          </p:nvPr>
        </p:nvSpPr>
        <p:spPr/>
        <p:txBody>
          <a:bodyPr/>
          <a:lstStyle/>
          <a:p>
            <a:fld id="{B5CEABB6-07DC-46E8-9B57-56EC44A396E5}" type="slidenum">
              <a:rPr lang="en-US" smtClean="0"/>
              <a:pPr/>
              <a:t>11</a:t>
            </a:fld>
            <a:endParaRPr lang="en-US" dirty="0"/>
          </a:p>
        </p:txBody>
      </p:sp>
      <p:pic>
        <p:nvPicPr>
          <p:cNvPr id="5" name="Picture 4">
            <a:extLst>
              <a:ext uri="{FF2B5EF4-FFF2-40B4-BE49-F238E27FC236}">
                <a16:creationId xmlns:a16="http://schemas.microsoft.com/office/drawing/2014/main" id="{93A1B344-6C90-75E4-4A9B-E9BD4D8D448C}"/>
              </a:ext>
            </a:extLst>
          </p:cNvPr>
          <p:cNvPicPr>
            <a:picLocks noChangeAspect="1"/>
          </p:cNvPicPr>
          <p:nvPr/>
        </p:nvPicPr>
        <p:blipFill>
          <a:blip r:embed="rId3"/>
          <a:stretch>
            <a:fillRect/>
          </a:stretch>
        </p:blipFill>
        <p:spPr>
          <a:xfrm>
            <a:off x="874643" y="1560443"/>
            <a:ext cx="8600953" cy="4988429"/>
          </a:xfrm>
          <a:prstGeom prst="rect">
            <a:avLst/>
          </a:prstGeom>
        </p:spPr>
      </p:pic>
    </p:spTree>
    <p:extLst>
      <p:ext uri="{BB962C8B-B14F-4D97-AF65-F5344CB8AC3E}">
        <p14:creationId xmlns:p14="http://schemas.microsoft.com/office/powerpoint/2010/main" val="2671660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121DA-E27F-F572-9690-7A474C001E5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CAB7E1F-CD0E-5832-AE57-54655A30F6DC}"/>
              </a:ext>
            </a:extLst>
          </p:cNvPr>
          <p:cNvSpPr>
            <a:spLocks noGrp="1"/>
          </p:cNvSpPr>
          <p:nvPr>
            <p:ph type="title"/>
          </p:nvPr>
        </p:nvSpPr>
        <p:spPr>
          <a:xfrm>
            <a:off x="771525" y="538304"/>
            <a:ext cx="9389288" cy="1022140"/>
          </a:xfrm>
        </p:spPr>
        <p:txBody>
          <a:bodyPr/>
          <a:lstStyle/>
          <a:p>
            <a:r>
              <a:rPr lang="en-US" dirty="0"/>
              <a:t>EDA and data visualization </a:t>
            </a:r>
          </a:p>
        </p:txBody>
      </p:sp>
      <p:sp>
        <p:nvSpPr>
          <p:cNvPr id="7" name="Slide Number Placeholder 6">
            <a:extLst>
              <a:ext uri="{FF2B5EF4-FFF2-40B4-BE49-F238E27FC236}">
                <a16:creationId xmlns:a16="http://schemas.microsoft.com/office/drawing/2014/main" id="{148E4933-BF5E-7163-FA68-C6686BDC9C7C}"/>
              </a:ext>
            </a:extLst>
          </p:cNvPr>
          <p:cNvSpPr>
            <a:spLocks noGrp="1"/>
          </p:cNvSpPr>
          <p:nvPr>
            <p:ph type="sldNum" sz="quarter" idx="12"/>
          </p:nvPr>
        </p:nvSpPr>
        <p:spPr/>
        <p:txBody>
          <a:bodyPr/>
          <a:lstStyle/>
          <a:p>
            <a:fld id="{B5CEABB6-07DC-46E8-9B57-56EC44A396E5}" type="slidenum">
              <a:rPr lang="en-US" smtClean="0"/>
              <a:pPr/>
              <a:t>12</a:t>
            </a:fld>
            <a:endParaRPr lang="en-US" dirty="0"/>
          </a:p>
        </p:txBody>
      </p:sp>
      <p:pic>
        <p:nvPicPr>
          <p:cNvPr id="5" name="Picture 4">
            <a:extLst>
              <a:ext uri="{FF2B5EF4-FFF2-40B4-BE49-F238E27FC236}">
                <a16:creationId xmlns:a16="http://schemas.microsoft.com/office/drawing/2014/main" id="{08899785-811D-1B3F-EFE1-10656AB6ABC3}"/>
              </a:ext>
            </a:extLst>
          </p:cNvPr>
          <p:cNvPicPr>
            <a:picLocks noChangeAspect="1"/>
          </p:cNvPicPr>
          <p:nvPr/>
        </p:nvPicPr>
        <p:blipFill>
          <a:blip r:embed="rId3"/>
          <a:stretch>
            <a:fillRect/>
          </a:stretch>
        </p:blipFill>
        <p:spPr>
          <a:xfrm>
            <a:off x="771525" y="1272017"/>
            <a:ext cx="8958884" cy="5725324"/>
          </a:xfrm>
          <a:prstGeom prst="rect">
            <a:avLst/>
          </a:prstGeom>
        </p:spPr>
      </p:pic>
    </p:spTree>
    <p:extLst>
      <p:ext uri="{BB962C8B-B14F-4D97-AF65-F5344CB8AC3E}">
        <p14:creationId xmlns:p14="http://schemas.microsoft.com/office/powerpoint/2010/main" val="39071915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B32E2D-7412-BD72-44BA-07B7E441FCC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6C39D8E-1F05-2AD5-9285-2382A7848741}"/>
              </a:ext>
            </a:extLst>
          </p:cNvPr>
          <p:cNvSpPr>
            <a:spLocks noGrp="1"/>
          </p:cNvSpPr>
          <p:nvPr>
            <p:ph type="title"/>
          </p:nvPr>
        </p:nvSpPr>
        <p:spPr>
          <a:xfrm>
            <a:off x="771525" y="538304"/>
            <a:ext cx="9389288" cy="1022140"/>
          </a:xfrm>
        </p:spPr>
        <p:txBody>
          <a:bodyPr/>
          <a:lstStyle/>
          <a:p>
            <a:r>
              <a:rPr lang="en-US" dirty="0"/>
              <a:t>EDA and data visualization </a:t>
            </a:r>
          </a:p>
        </p:txBody>
      </p:sp>
      <p:sp>
        <p:nvSpPr>
          <p:cNvPr id="7" name="Slide Number Placeholder 6">
            <a:extLst>
              <a:ext uri="{FF2B5EF4-FFF2-40B4-BE49-F238E27FC236}">
                <a16:creationId xmlns:a16="http://schemas.microsoft.com/office/drawing/2014/main" id="{00A21369-A3D1-C786-836A-8F745BD827A3}"/>
              </a:ext>
            </a:extLst>
          </p:cNvPr>
          <p:cNvSpPr>
            <a:spLocks noGrp="1"/>
          </p:cNvSpPr>
          <p:nvPr>
            <p:ph type="sldNum" sz="quarter" idx="12"/>
          </p:nvPr>
        </p:nvSpPr>
        <p:spPr/>
        <p:txBody>
          <a:bodyPr/>
          <a:lstStyle/>
          <a:p>
            <a:fld id="{B5CEABB6-07DC-46E8-9B57-56EC44A396E5}" type="slidenum">
              <a:rPr lang="en-US" smtClean="0"/>
              <a:pPr/>
              <a:t>13</a:t>
            </a:fld>
            <a:endParaRPr lang="en-US" dirty="0"/>
          </a:p>
        </p:txBody>
      </p:sp>
      <p:pic>
        <p:nvPicPr>
          <p:cNvPr id="3" name="Picture 2">
            <a:extLst>
              <a:ext uri="{FF2B5EF4-FFF2-40B4-BE49-F238E27FC236}">
                <a16:creationId xmlns:a16="http://schemas.microsoft.com/office/drawing/2014/main" id="{3DAD932E-23B2-6CDF-258E-DB2829AEA990}"/>
              </a:ext>
            </a:extLst>
          </p:cNvPr>
          <p:cNvPicPr>
            <a:picLocks noChangeAspect="1"/>
          </p:cNvPicPr>
          <p:nvPr/>
        </p:nvPicPr>
        <p:blipFill>
          <a:blip r:embed="rId3"/>
          <a:stretch>
            <a:fillRect/>
          </a:stretch>
        </p:blipFill>
        <p:spPr>
          <a:xfrm>
            <a:off x="771525" y="1389887"/>
            <a:ext cx="8526065" cy="5468113"/>
          </a:xfrm>
          <a:prstGeom prst="rect">
            <a:avLst/>
          </a:prstGeom>
        </p:spPr>
      </p:pic>
    </p:spTree>
    <p:extLst>
      <p:ext uri="{BB962C8B-B14F-4D97-AF65-F5344CB8AC3E}">
        <p14:creationId xmlns:p14="http://schemas.microsoft.com/office/powerpoint/2010/main" val="36154574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91327-5B89-A2ED-88B5-7C5143E3EE9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BBDA2A7-A7DD-840C-8053-A04B302C30B1}"/>
              </a:ext>
            </a:extLst>
          </p:cNvPr>
          <p:cNvSpPr>
            <a:spLocks noGrp="1"/>
          </p:cNvSpPr>
          <p:nvPr>
            <p:ph type="title"/>
          </p:nvPr>
        </p:nvSpPr>
        <p:spPr>
          <a:xfrm>
            <a:off x="771525" y="538304"/>
            <a:ext cx="9389288" cy="1022140"/>
          </a:xfrm>
        </p:spPr>
        <p:txBody>
          <a:bodyPr/>
          <a:lstStyle/>
          <a:p>
            <a:r>
              <a:rPr lang="en-US" dirty="0"/>
              <a:t>EDA and data visualization </a:t>
            </a:r>
          </a:p>
        </p:txBody>
      </p:sp>
      <p:sp>
        <p:nvSpPr>
          <p:cNvPr id="7" name="Slide Number Placeholder 6">
            <a:extLst>
              <a:ext uri="{FF2B5EF4-FFF2-40B4-BE49-F238E27FC236}">
                <a16:creationId xmlns:a16="http://schemas.microsoft.com/office/drawing/2014/main" id="{0267E3AE-057A-DED0-15C2-7F1659750FB6}"/>
              </a:ext>
            </a:extLst>
          </p:cNvPr>
          <p:cNvSpPr>
            <a:spLocks noGrp="1"/>
          </p:cNvSpPr>
          <p:nvPr>
            <p:ph type="sldNum" sz="quarter" idx="12"/>
          </p:nvPr>
        </p:nvSpPr>
        <p:spPr/>
        <p:txBody>
          <a:bodyPr/>
          <a:lstStyle/>
          <a:p>
            <a:fld id="{B5CEABB6-07DC-46E8-9B57-56EC44A396E5}" type="slidenum">
              <a:rPr lang="en-US" smtClean="0"/>
              <a:pPr/>
              <a:t>14</a:t>
            </a:fld>
            <a:endParaRPr lang="en-US" dirty="0"/>
          </a:p>
        </p:txBody>
      </p:sp>
      <p:pic>
        <p:nvPicPr>
          <p:cNvPr id="3" name="Picture 2">
            <a:extLst>
              <a:ext uri="{FF2B5EF4-FFF2-40B4-BE49-F238E27FC236}">
                <a16:creationId xmlns:a16="http://schemas.microsoft.com/office/drawing/2014/main" id="{C67B165E-3EAB-E173-03A9-2E9B070406CA}"/>
              </a:ext>
            </a:extLst>
          </p:cNvPr>
          <p:cNvPicPr>
            <a:picLocks noChangeAspect="1"/>
          </p:cNvPicPr>
          <p:nvPr/>
        </p:nvPicPr>
        <p:blipFill>
          <a:blip r:embed="rId3"/>
          <a:stretch>
            <a:fillRect/>
          </a:stretch>
        </p:blipFill>
        <p:spPr>
          <a:xfrm>
            <a:off x="771525" y="1509010"/>
            <a:ext cx="9488224" cy="5029902"/>
          </a:xfrm>
          <a:prstGeom prst="rect">
            <a:avLst/>
          </a:prstGeom>
        </p:spPr>
      </p:pic>
    </p:spTree>
    <p:extLst>
      <p:ext uri="{BB962C8B-B14F-4D97-AF65-F5344CB8AC3E}">
        <p14:creationId xmlns:p14="http://schemas.microsoft.com/office/powerpoint/2010/main" val="3859083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3520440" y="896111"/>
            <a:ext cx="7889768" cy="2039341"/>
          </a:xfrm>
        </p:spPr>
        <p:txBody>
          <a:bodyPr/>
          <a:lstStyle/>
          <a:p>
            <a:r>
              <a:rPr lang="en-US" dirty="0"/>
              <a:t>Deployment</a:t>
            </a:r>
          </a:p>
        </p:txBody>
      </p:sp>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lstStyle/>
          <a:p>
            <a:fld id="{B5CEABB6-07DC-46E8-9B57-56EC44A396E5}" type="slidenum">
              <a:rPr lang="en-US" smtClean="0"/>
              <a:pPr/>
              <a:t>15</a:t>
            </a:fld>
            <a:endParaRPr lang="en-US" dirty="0"/>
          </a:p>
        </p:txBody>
      </p:sp>
      <p:sp>
        <p:nvSpPr>
          <p:cNvPr id="8" name="TextBox 7">
            <a:extLst>
              <a:ext uri="{FF2B5EF4-FFF2-40B4-BE49-F238E27FC236}">
                <a16:creationId xmlns:a16="http://schemas.microsoft.com/office/drawing/2014/main" id="{10AB4D5C-A1B9-7285-AC8B-084AF722965E}"/>
              </a:ext>
            </a:extLst>
          </p:cNvPr>
          <p:cNvSpPr txBox="1"/>
          <p:nvPr/>
        </p:nvSpPr>
        <p:spPr>
          <a:xfrm>
            <a:off x="3687417" y="1868557"/>
            <a:ext cx="7394713" cy="397031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accent4">
                    <a:lumMod val="75000"/>
                  </a:schemeClr>
                </a:solidFill>
                <a:effectLst/>
                <a:latin typeface="Arial" panose="020B0604020202020204" pitchFamily="34" charset="0"/>
              </a:rPr>
              <a:t>Deployed data visualizations in </a:t>
            </a:r>
            <a:r>
              <a:rPr kumimoji="0" lang="en-US" altLang="en-US" sz="2800" b="1" i="0" u="none" strike="noStrike" cap="none" normalizeH="0" baseline="0" dirty="0" err="1">
                <a:ln>
                  <a:noFill/>
                </a:ln>
                <a:solidFill>
                  <a:schemeClr val="accent4">
                    <a:lumMod val="75000"/>
                  </a:schemeClr>
                </a:solidFill>
                <a:effectLst/>
                <a:latin typeface="Arial" panose="020B0604020202020204" pitchFamily="34" charset="0"/>
              </a:rPr>
              <a:t>Streamlit</a:t>
            </a:r>
            <a:r>
              <a:rPr kumimoji="0" lang="en-US" altLang="en-US" sz="2800" b="0" i="0" u="none" strike="noStrike" cap="none" normalizeH="0" baseline="0" dirty="0">
                <a:ln>
                  <a:noFill/>
                </a:ln>
                <a:solidFill>
                  <a:schemeClr val="accent4">
                    <a:lumMod val="75000"/>
                  </a:schemeClr>
                </a:solidFill>
                <a:effectLst/>
                <a:latin typeface="Arial" panose="020B0604020202020204" pitchFamily="34" charset="0"/>
              </a:rPr>
              <a:t> to present insights interactively. This allows users to explore key metrics, trends, and patterns through dynamic charts and graphs.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accent4">
                    <a:lumMod val="75000"/>
                  </a:schemeClr>
                </a:solidFill>
                <a:effectLst/>
                <a:latin typeface="Arial" panose="020B0604020202020204" pitchFamily="34" charset="0"/>
              </a:rPr>
              <a:t>Benefit:</a:t>
            </a:r>
            <a:r>
              <a:rPr kumimoji="0" lang="en-US" altLang="en-US" sz="2800" b="0" i="0" u="none" strike="noStrike" cap="none" normalizeH="0" baseline="0" dirty="0">
                <a:ln>
                  <a:noFill/>
                </a:ln>
                <a:solidFill>
                  <a:schemeClr val="accent4">
                    <a:lumMod val="75000"/>
                  </a:schemeClr>
                </a:solidFill>
                <a:effectLst/>
                <a:latin typeface="Arial" panose="020B0604020202020204" pitchFamily="34" charset="0"/>
              </a:rPr>
              <a:t> </a:t>
            </a:r>
            <a:r>
              <a:rPr kumimoji="0" lang="en-US" altLang="en-US" sz="2800" b="0" i="0" u="none" strike="noStrike" cap="none" normalizeH="0" baseline="0" dirty="0" err="1">
                <a:ln>
                  <a:noFill/>
                </a:ln>
                <a:solidFill>
                  <a:schemeClr val="accent4">
                    <a:lumMod val="75000"/>
                  </a:schemeClr>
                </a:solidFill>
                <a:effectLst/>
                <a:latin typeface="Arial" panose="020B0604020202020204" pitchFamily="34" charset="0"/>
              </a:rPr>
              <a:t>Streamlit</a:t>
            </a:r>
            <a:r>
              <a:rPr kumimoji="0" lang="en-US" altLang="en-US" sz="2800" b="0" i="0" u="none" strike="noStrike" cap="none" normalizeH="0" baseline="0" dirty="0">
                <a:ln>
                  <a:noFill/>
                </a:ln>
                <a:solidFill>
                  <a:schemeClr val="accent4">
                    <a:lumMod val="75000"/>
                  </a:schemeClr>
                </a:solidFill>
                <a:effectLst/>
                <a:latin typeface="Arial" panose="020B0604020202020204" pitchFamily="34" charset="0"/>
              </a:rPr>
              <a:t> enhances decision-making by providing real-time, user-friendly visualizations, allowing stakeholders to quickly analyze data and make informed business decisions. </a:t>
            </a:r>
          </a:p>
        </p:txBody>
      </p:sp>
    </p:spTree>
    <p:extLst>
      <p:ext uri="{BB962C8B-B14F-4D97-AF65-F5344CB8AC3E}">
        <p14:creationId xmlns:p14="http://schemas.microsoft.com/office/powerpoint/2010/main" val="14187899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900245" y="544285"/>
            <a:ext cx="5528217" cy="2685383"/>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5896340" y="3423773"/>
            <a:ext cx="5528217" cy="2029969"/>
          </a:xfrm>
        </p:spPr>
        <p:txBody>
          <a:bodyPr bIns="0">
            <a:normAutofit/>
          </a:bodyPr>
          <a:lstStyle/>
          <a:p>
            <a:r>
              <a:rPr lang="en-US" dirty="0"/>
              <a:t>Mostafa Tarek Mohamed</a:t>
            </a:r>
          </a:p>
          <a:p>
            <a:r>
              <a:rPr lang="en-US" dirty="0"/>
              <a:t>Instructor: Tarek Ziad</a:t>
            </a:r>
          </a:p>
          <a:p>
            <a:r>
              <a:rPr lang="en-US" dirty="0"/>
              <a:t>Mostafa.tarek.abdeljawad@gmail.com</a:t>
            </a:r>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50" y="429461"/>
            <a:ext cx="6343650" cy="2668463"/>
          </a:xfrm>
        </p:spPr>
        <p:txBody>
          <a:bodyPr>
            <a:normAutofit/>
          </a:bodyPr>
          <a:lstStyle/>
          <a:p>
            <a:r>
              <a:rPr lang="en-US" dirty="0"/>
              <a:t>Agenda</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938713" y="3300413"/>
            <a:ext cx="6338887" cy="2668587"/>
          </a:xfrm>
        </p:spPr>
        <p:txBody>
          <a:bodyPr>
            <a:normAutofit lnSpcReduction="10000"/>
          </a:bodyPr>
          <a:lstStyle/>
          <a:p>
            <a:r>
              <a:rPr lang="en-US" dirty="0"/>
              <a:t>Introduction and purpose</a:t>
            </a:r>
          </a:p>
          <a:p>
            <a:r>
              <a:rPr lang="en-US" dirty="0"/>
              <a:t>Data overview</a:t>
            </a:r>
          </a:p>
          <a:p>
            <a:r>
              <a:rPr lang="en-US" dirty="0"/>
              <a:t>Data Cleaning</a:t>
            </a:r>
          </a:p>
          <a:p>
            <a:r>
              <a:rPr lang="en-US" dirty="0"/>
              <a:t>EDA and Visualization</a:t>
            </a:r>
          </a:p>
          <a:p>
            <a:r>
              <a:rPr lang="en-US" dirty="0"/>
              <a:t>Deployment</a:t>
            </a:r>
          </a:p>
          <a:p>
            <a:endParaRPr lang="en-US" dirty="0"/>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833694" y="660358"/>
            <a:ext cx="6594768" cy="5537284"/>
          </a:xfrm>
        </p:spPr>
        <p:txBody>
          <a:bodyPr>
            <a:normAutofit/>
          </a:bodyPr>
          <a:lstStyle/>
          <a:p>
            <a:r>
              <a:rPr lang="en-US" sz="3200" dirty="0"/>
              <a:t>Introduction </a:t>
            </a:r>
            <a:r>
              <a:rPr lang="en-US" sz="2400" dirty="0"/>
              <a:t>:</a:t>
            </a:r>
            <a:br>
              <a:rPr lang="en-US" sz="2400" dirty="0"/>
            </a:br>
            <a:br>
              <a:rPr lang="en-US" sz="2400" dirty="0"/>
            </a:br>
            <a:r>
              <a:rPr lang="en-US" sz="1600" dirty="0"/>
              <a:t>This Exploratory Data Analysis (EDA) project examines sales and customer trends for a retail store. By analyzing historical data, AIMING TO uncover patterns, and provide insights that can help improve business strategies.</a:t>
            </a:r>
            <a:br>
              <a:rPr lang="en-US" sz="1600" dirty="0"/>
            </a:br>
            <a:br>
              <a:rPr lang="en-US" sz="1600" dirty="0"/>
            </a:br>
            <a:r>
              <a:rPr lang="en-US" sz="1600" dirty="0"/>
              <a:t>Through visualizations and statistical analysis, this study highlights important factors affecting sales performance and customer behavior.</a:t>
            </a:r>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789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714772" y="677918"/>
            <a:ext cx="6856292" cy="1101186"/>
          </a:xfrm>
        </p:spPr>
        <p:txBody>
          <a:bodyPr>
            <a:normAutofit/>
          </a:bodyPr>
          <a:lstStyle/>
          <a:p>
            <a:r>
              <a:rPr lang="en-US" dirty="0"/>
              <a:t>Data overview</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4294967295"/>
          </p:nvPr>
        </p:nvSpPr>
        <p:spPr>
          <a:xfrm>
            <a:off x="4714772" y="1779104"/>
            <a:ext cx="6856292" cy="4400978"/>
          </a:xfrm>
        </p:spPr>
        <p:txBody>
          <a:bodyPr>
            <a:normAutofit/>
          </a:bodyPr>
          <a:lstStyle/>
          <a:p>
            <a:pPr marL="0" indent="0">
              <a:buNone/>
            </a:pPr>
            <a:r>
              <a:rPr lang="en-US" sz="1800" dirty="0">
                <a:solidFill>
                  <a:schemeClr val="bg1"/>
                </a:solidFill>
              </a:rPr>
              <a:t>Kaggle: </a:t>
            </a:r>
            <a:r>
              <a:rPr lang="en-US" sz="1800" dirty="0">
                <a:solidFill>
                  <a:schemeClr val="bg1"/>
                </a:solidFill>
                <a:hlinkClick r:id="rId3"/>
              </a:rPr>
              <a:t>https://www.kaggle.com/datasets/ahmedmohamed2003/retail-store-sales-dirty-for-data-cleaning</a:t>
            </a:r>
            <a:endParaRPr lang="en-US" sz="1800" dirty="0">
              <a:solidFill>
                <a:schemeClr val="bg1"/>
              </a:solidFill>
            </a:endParaRPr>
          </a:p>
          <a:p>
            <a:pPr marL="0" indent="0">
              <a:buNone/>
            </a:pPr>
            <a:r>
              <a:rPr lang="en-US" sz="1800" dirty="0">
                <a:solidFill>
                  <a:schemeClr val="bg1"/>
                </a:solidFill>
              </a:rPr>
              <a:t>The dataset consists of </a:t>
            </a:r>
            <a:r>
              <a:rPr lang="en-US" sz="1800" b="1" dirty="0">
                <a:solidFill>
                  <a:schemeClr val="bg1"/>
                </a:solidFill>
              </a:rPr>
              <a:t>44,941</a:t>
            </a:r>
            <a:r>
              <a:rPr lang="en-US" sz="1800" dirty="0">
                <a:solidFill>
                  <a:schemeClr val="bg1"/>
                </a:solidFill>
              </a:rPr>
              <a:t> retail transactions with </a:t>
            </a:r>
            <a:r>
              <a:rPr lang="en-US" sz="1800" b="1" dirty="0">
                <a:solidFill>
                  <a:schemeClr val="bg1"/>
                </a:solidFill>
              </a:rPr>
              <a:t>11 columns</a:t>
            </a:r>
            <a:r>
              <a:rPr lang="en-US" sz="1800" dirty="0">
                <a:solidFill>
                  <a:schemeClr val="bg1"/>
                </a:solidFill>
              </a:rPr>
              <a:t> covering key aspects of sales.</a:t>
            </a:r>
          </a:p>
          <a:p>
            <a:pPr marL="0" indent="0">
              <a:buNone/>
            </a:pPr>
            <a:endParaRPr lang="en-US" sz="1800" dirty="0">
              <a:solidFill>
                <a:schemeClr val="bg1"/>
              </a:solidFill>
            </a:endParaRPr>
          </a:p>
          <a:p>
            <a:pPr marL="0" indent="0">
              <a:buNone/>
            </a:pPr>
            <a:endParaRPr lang="en-US" sz="1800" b="1" dirty="0">
              <a:solidFill>
                <a:schemeClr val="bg1"/>
              </a:solidFill>
            </a:endParaRPr>
          </a:p>
          <a:p>
            <a:pPr marL="0" indent="0">
              <a:buNone/>
            </a:pPr>
            <a:endParaRPr lang="en-US" sz="1800" b="1" dirty="0">
              <a:solidFill>
                <a:schemeClr val="bg1"/>
              </a:solidFill>
            </a:endParaRPr>
          </a:p>
        </p:txBody>
      </p:sp>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4294967295"/>
          </p:nvPr>
        </p:nvPicPr>
        <p:blipFill>
          <a:blip r:embed="rId4"/>
          <a:srcRect l="43" r="43"/>
          <a:stretch/>
        </p:blipFill>
        <p:spPr>
          <a:xfrm>
            <a:off x="0" y="0"/>
            <a:ext cx="4076700" cy="6096000"/>
          </a:xfrm>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computer&#10;&#10;Description automatically generated">
            <a:extLst>
              <a:ext uri="{FF2B5EF4-FFF2-40B4-BE49-F238E27FC236}">
                <a16:creationId xmlns:a16="http://schemas.microsoft.com/office/drawing/2014/main" id="{67D601C4-1BAC-EC81-857D-6F49751E023C}"/>
              </a:ext>
            </a:extLst>
          </p:cNvPr>
          <p:cNvPicPr>
            <a:picLocks noChangeAspect="1"/>
          </p:cNvPicPr>
          <p:nvPr/>
        </p:nvPicPr>
        <p:blipFill>
          <a:blip r:embed="rId5"/>
          <a:stretch>
            <a:fillRect/>
          </a:stretch>
        </p:blipFill>
        <p:spPr>
          <a:xfrm>
            <a:off x="5013603" y="3428999"/>
            <a:ext cx="6258629" cy="3349487"/>
          </a:xfrm>
          <a:prstGeom prst="rect">
            <a:avLst/>
          </a:prstGeom>
        </p:spPr>
      </p:pic>
    </p:spTree>
    <p:extLst>
      <p:ext uri="{BB962C8B-B14F-4D97-AF65-F5344CB8AC3E}">
        <p14:creationId xmlns:p14="http://schemas.microsoft.com/office/powerpoint/2010/main" val="1329539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4294967295"/>
          </p:nvPr>
        </p:nvSpPr>
        <p:spPr>
          <a:xfrm>
            <a:off x="11734800" y="6354763"/>
            <a:ext cx="457200" cy="365125"/>
          </a:xfrm>
        </p:spPr>
        <p:txBody>
          <a:bodyPr/>
          <a:lstStyle/>
          <a:p>
            <a:fld id="{B5CEABB6-07DC-46E8-9B57-56EC44A396E5}" type="slidenum">
              <a:rPr lang="en-US" smtClean="0"/>
              <a:pPr/>
              <a:t>5</a:t>
            </a:fld>
            <a:endParaRPr lang="en-US" dirty="0"/>
          </a:p>
        </p:txBody>
      </p:sp>
      <p:sp>
        <p:nvSpPr>
          <p:cNvPr id="19" name="Rectangle 1">
            <a:extLst>
              <a:ext uri="{FF2B5EF4-FFF2-40B4-BE49-F238E27FC236}">
                <a16:creationId xmlns:a16="http://schemas.microsoft.com/office/drawing/2014/main" id="{B803D84C-1FB2-9D11-3D88-7C6DB8398A33}"/>
              </a:ext>
            </a:extLst>
          </p:cNvPr>
          <p:cNvSpPr>
            <a:spLocks noGrp="1" noChangeArrowheads="1"/>
          </p:cNvSpPr>
          <p:nvPr>
            <p:ph sz="half" idx="4294967295"/>
          </p:nvPr>
        </p:nvSpPr>
        <p:spPr bwMode="auto">
          <a:xfrm>
            <a:off x="3127375" y="374024"/>
            <a:ext cx="8819460" cy="5940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1"/>
                </a:solidFill>
                <a:effectLst/>
                <a:latin typeface="Arial" panose="020B0604020202020204" pitchFamily="34" charset="0"/>
              </a:rPr>
              <a:t>Transaction ID</a:t>
            </a:r>
            <a:r>
              <a:rPr kumimoji="0" lang="en-US" altLang="en-US" sz="2000" b="0" i="0" u="none" strike="noStrike" cap="none" normalizeH="0" baseline="0" dirty="0">
                <a:ln>
                  <a:noFill/>
                </a:ln>
                <a:solidFill>
                  <a:schemeClr val="bg1"/>
                </a:solidFill>
                <a:effectLst/>
                <a:latin typeface="Arial" panose="020B0604020202020204" pitchFamily="34" charset="0"/>
              </a:rPr>
              <a:t> (Object, 44,941 non-null) – Unique identifier for each transaction.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1"/>
                </a:solidFill>
                <a:effectLst/>
                <a:latin typeface="Arial" panose="020B0604020202020204" pitchFamily="34" charset="0"/>
              </a:rPr>
              <a:t>Customer ID</a:t>
            </a:r>
            <a:r>
              <a:rPr kumimoji="0" lang="en-US" altLang="en-US" sz="2000" b="0" i="0" u="none" strike="noStrike" cap="none" normalizeH="0" baseline="0" dirty="0">
                <a:ln>
                  <a:noFill/>
                </a:ln>
                <a:solidFill>
                  <a:schemeClr val="bg1"/>
                </a:solidFill>
                <a:effectLst/>
                <a:latin typeface="Arial" panose="020B0604020202020204" pitchFamily="34" charset="0"/>
              </a:rPr>
              <a:t> (Object, 44,941 non-null) – Unique identifier for each customer.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1"/>
                </a:solidFill>
                <a:effectLst/>
                <a:latin typeface="Arial" panose="020B0604020202020204" pitchFamily="34" charset="0"/>
              </a:rPr>
              <a:t>Transaction Date</a:t>
            </a:r>
            <a:r>
              <a:rPr kumimoji="0" lang="en-US" altLang="en-US" sz="2000" b="0" i="0" u="none" strike="noStrike" cap="none" normalizeH="0" baseline="0" dirty="0">
                <a:ln>
                  <a:noFill/>
                </a:ln>
                <a:solidFill>
                  <a:schemeClr val="bg1"/>
                </a:solidFill>
                <a:effectLst/>
                <a:latin typeface="Arial" panose="020B0604020202020204" pitchFamily="34" charset="0"/>
              </a:rPr>
              <a:t> (Object, 44,941 non-null) – Date of the transaction. </a:t>
            </a:r>
          </a:p>
          <a:p>
            <a:pPr marL="0" marR="0" lvl="0" indent="0" algn="l" defTabSz="914400" rtl="0" eaLnBrk="0" fontAlgn="base" latinLnBrk="0" hangingPunct="0">
              <a:lnSpc>
                <a:spcPct val="100000"/>
              </a:lnSpc>
              <a:spcBef>
                <a:spcPct val="0"/>
              </a:spcBef>
              <a:spcAft>
                <a:spcPct val="0"/>
              </a:spcAft>
              <a:buClrTx/>
              <a:buSzTx/>
              <a:buFontTx/>
              <a:buChar char="•"/>
              <a:tabLst/>
            </a:pPr>
            <a:r>
              <a:rPr lang="en-US" sz="2000" b="1" dirty="0">
                <a:solidFill>
                  <a:schemeClr val="bg1"/>
                </a:solidFill>
                <a:latin typeface="Arial" panose="020B0604020202020204" pitchFamily="34" charset="0"/>
              </a:rPr>
              <a:t>Category</a:t>
            </a:r>
            <a:r>
              <a:rPr lang="en-US" sz="2000" dirty="0">
                <a:solidFill>
                  <a:schemeClr val="bg1"/>
                </a:solidFill>
                <a:latin typeface="Arial" panose="020B0604020202020204" pitchFamily="34" charset="0"/>
              </a:rPr>
              <a:t> (Object, 44,941 non-null) – Product category of the purchased item.</a:t>
            </a:r>
          </a:p>
          <a:p>
            <a:pPr marL="0" marR="0" lvl="0" indent="0" algn="l" defTabSz="914400" rtl="0" eaLnBrk="0" fontAlgn="base" latinLnBrk="0" hangingPunct="0">
              <a:lnSpc>
                <a:spcPct val="100000"/>
              </a:lnSpc>
              <a:spcBef>
                <a:spcPct val="0"/>
              </a:spcBef>
              <a:spcAft>
                <a:spcPct val="0"/>
              </a:spcAft>
              <a:buClrTx/>
              <a:buSzTx/>
              <a:buFontTx/>
              <a:buChar char="•"/>
              <a:tabLst/>
            </a:pPr>
            <a:r>
              <a:rPr lang="en-US" sz="2000" b="1" dirty="0">
                <a:solidFill>
                  <a:schemeClr val="bg1"/>
                </a:solidFill>
                <a:latin typeface="Arial" panose="020B0604020202020204" pitchFamily="34" charset="0"/>
              </a:rPr>
              <a:t>Item</a:t>
            </a:r>
            <a:r>
              <a:rPr lang="en-US" sz="2000" dirty="0">
                <a:solidFill>
                  <a:schemeClr val="bg1"/>
                </a:solidFill>
                <a:latin typeface="Arial" panose="020B0604020202020204" pitchFamily="34" charset="0"/>
              </a:rPr>
              <a:t> (Object, 42,673 non-null) – Specific item purchased (some missing values).</a:t>
            </a:r>
            <a:endParaRPr lang="en-US" altLang="en-US" sz="2000" dirty="0">
              <a:solidFill>
                <a:schemeClr val="bg1"/>
              </a:solidFill>
              <a:latin typeface="Arial" panose="020B0604020202020204" pitchFamily="34" charset="0"/>
            </a:endParaRPr>
          </a:p>
          <a:p>
            <a:pPr marL="0" indent="0" eaLnBrk="0" fontAlgn="base" hangingPunct="0">
              <a:spcBef>
                <a:spcPct val="0"/>
              </a:spcBef>
              <a:spcAft>
                <a:spcPct val="0"/>
              </a:spcAft>
              <a:buNone/>
            </a:pPr>
            <a:r>
              <a:rPr lang="en-US" sz="2000" b="1" dirty="0">
                <a:solidFill>
                  <a:schemeClr val="bg1"/>
                </a:solidFill>
                <a:latin typeface="Arial" panose="020B0604020202020204" pitchFamily="34" charset="0"/>
              </a:rPr>
              <a:t>Price Per Unit </a:t>
            </a:r>
            <a:r>
              <a:rPr lang="en-US" sz="2000" dirty="0">
                <a:solidFill>
                  <a:schemeClr val="bg1"/>
                </a:solidFill>
                <a:latin typeface="Arial" panose="020B0604020202020204" pitchFamily="34" charset="0"/>
              </a:rPr>
              <a:t>(float64, 43,795 non-null) – Cost per unit of the item purchased.</a:t>
            </a:r>
            <a:endParaRPr lang="en-US" altLang="en-US" sz="2000" dirty="0">
              <a:solidFill>
                <a:schemeClr val="bg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sz="2000" b="1" dirty="0">
                <a:solidFill>
                  <a:schemeClr val="bg1"/>
                </a:solidFill>
                <a:latin typeface="Arial" panose="020B0604020202020204" pitchFamily="34" charset="0"/>
              </a:rPr>
              <a:t>Quantity</a:t>
            </a:r>
            <a:r>
              <a:rPr lang="en-US" sz="2000" dirty="0">
                <a:solidFill>
                  <a:schemeClr val="bg1"/>
                </a:solidFill>
                <a:latin typeface="Arial" panose="020B0604020202020204" pitchFamily="34" charset="0"/>
              </a:rPr>
              <a:t> (Float64, 43,819 non-null) – Number of units purchased in the transaction.</a:t>
            </a:r>
          </a:p>
          <a:p>
            <a:pPr marL="0" marR="0" lvl="0" indent="0" algn="l" defTabSz="914400" rtl="0" eaLnBrk="0" fontAlgn="base" latinLnBrk="0" hangingPunct="0">
              <a:lnSpc>
                <a:spcPct val="100000"/>
              </a:lnSpc>
              <a:spcBef>
                <a:spcPct val="0"/>
              </a:spcBef>
              <a:spcAft>
                <a:spcPct val="0"/>
              </a:spcAft>
              <a:buClrTx/>
              <a:buSzTx/>
              <a:buFontTx/>
              <a:buChar char="•"/>
              <a:tabLst/>
            </a:pPr>
            <a:r>
              <a:rPr lang="en-US" sz="2000" b="1" dirty="0">
                <a:solidFill>
                  <a:schemeClr val="bg1"/>
                </a:solidFill>
                <a:latin typeface="Arial" panose="020B0604020202020204" pitchFamily="34" charset="0"/>
              </a:rPr>
              <a:t>Payment</a:t>
            </a:r>
            <a:r>
              <a:rPr lang="en-US" sz="2000" dirty="0">
                <a:solidFill>
                  <a:schemeClr val="bg1"/>
                </a:solidFill>
                <a:latin typeface="Arial" panose="020B0604020202020204" pitchFamily="34" charset="0"/>
              </a:rPr>
              <a:t> </a:t>
            </a:r>
            <a:r>
              <a:rPr lang="en-US" sz="2000" b="1" dirty="0">
                <a:solidFill>
                  <a:schemeClr val="bg1"/>
                </a:solidFill>
                <a:latin typeface="Arial" panose="020B0604020202020204" pitchFamily="34" charset="0"/>
              </a:rPr>
              <a:t>Method</a:t>
            </a:r>
            <a:r>
              <a:rPr lang="en-US" sz="2000" dirty="0">
                <a:solidFill>
                  <a:schemeClr val="bg1"/>
                </a:solidFill>
                <a:latin typeface="Arial" panose="020B0604020202020204" pitchFamily="34" charset="0"/>
              </a:rPr>
              <a:t> (Object, 44,941 non-null) – Payment mode used (e.g., cash, card, etc.).</a:t>
            </a:r>
          </a:p>
          <a:p>
            <a:pPr marL="0" marR="0" lvl="0" indent="0" algn="l" defTabSz="914400" rtl="0" eaLnBrk="0" fontAlgn="base" latinLnBrk="0" hangingPunct="0">
              <a:lnSpc>
                <a:spcPct val="100000"/>
              </a:lnSpc>
              <a:spcBef>
                <a:spcPct val="0"/>
              </a:spcBef>
              <a:spcAft>
                <a:spcPct val="0"/>
              </a:spcAft>
              <a:buClrTx/>
              <a:buSzTx/>
              <a:buFontTx/>
              <a:buChar char="•"/>
              <a:tabLst/>
            </a:pPr>
            <a:r>
              <a:rPr lang="en-US" sz="2000" b="1" dirty="0">
                <a:solidFill>
                  <a:schemeClr val="bg1"/>
                </a:solidFill>
                <a:latin typeface="Arial" panose="020B0604020202020204" pitchFamily="34" charset="0"/>
              </a:rPr>
              <a:t>Location</a:t>
            </a:r>
            <a:r>
              <a:rPr lang="en-US" sz="2000" dirty="0">
                <a:solidFill>
                  <a:schemeClr val="bg1"/>
                </a:solidFill>
                <a:latin typeface="Arial" panose="020B0604020202020204" pitchFamily="34" charset="0"/>
              </a:rPr>
              <a:t> (Object, 44,941 non-null) – Store location where the transaction occurred.</a:t>
            </a:r>
          </a:p>
          <a:p>
            <a:pPr marL="0" marR="0" lvl="0" indent="0" algn="l" defTabSz="914400" rtl="0" eaLnBrk="0" fontAlgn="base" latinLnBrk="0" hangingPunct="0">
              <a:lnSpc>
                <a:spcPct val="100000"/>
              </a:lnSpc>
              <a:spcBef>
                <a:spcPct val="0"/>
              </a:spcBef>
              <a:spcAft>
                <a:spcPct val="0"/>
              </a:spcAft>
              <a:buClrTx/>
              <a:buSzTx/>
              <a:buFontTx/>
              <a:buChar char="•"/>
              <a:tabLst/>
            </a:pPr>
            <a:r>
              <a:rPr lang="en-US" sz="2000" b="1" dirty="0">
                <a:solidFill>
                  <a:schemeClr val="bg1"/>
                </a:solidFill>
                <a:latin typeface="Arial" panose="020B0604020202020204" pitchFamily="34" charset="0"/>
              </a:rPr>
              <a:t>Discount</a:t>
            </a:r>
            <a:r>
              <a:rPr lang="en-US" sz="2000" dirty="0">
                <a:solidFill>
                  <a:schemeClr val="bg1"/>
                </a:solidFill>
                <a:latin typeface="Arial" panose="020B0604020202020204" pitchFamily="34" charset="0"/>
              </a:rPr>
              <a:t> </a:t>
            </a:r>
            <a:r>
              <a:rPr lang="en-US" sz="2000" b="1" dirty="0">
                <a:solidFill>
                  <a:schemeClr val="bg1"/>
                </a:solidFill>
                <a:latin typeface="Arial" panose="020B0604020202020204" pitchFamily="34" charset="0"/>
              </a:rPr>
              <a:t>Applied</a:t>
            </a:r>
            <a:r>
              <a:rPr lang="en-US" sz="2000" dirty="0">
                <a:solidFill>
                  <a:schemeClr val="bg1"/>
                </a:solidFill>
                <a:latin typeface="Arial" panose="020B0604020202020204" pitchFamily="34" charset="0"/>
              </a:rPr>
              <a:t> (Object, 30,004 non-null) – Indicates if a discount was applied (many missing values).</a:t>
            </a:r>
            <a:endParaRPr lang="en-US" altLang="en-US" sz="2000" dirty="0">
              <a:solidFill>
                <a:schemeClr val="bg1"/>
              </a:solidFill>
              <a:latin typeface="Arial" panose="020B0604020202020204" pitchFamily="34" charset="0"/>
            </a:endParaRPr>
          </a:p>
        </p:txBody>
      </p:sp>
    </p:spTree>
    <p:extLst>
      <p:ext uri="{BB962C8B-B14F-4D97-AF65-F5344CB8AC3E}">
        <p14:creationId xmlns:p14="http://schemas.microsoft.com/office/powerpoint/2010/main" val="1346372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974771" y="576943"/>
            <a:ext cx="6449786" cy="685327"/>
          </a:xfrm>
        </p:spPr>
        <p:txBody>
          <a:bodyPr>
            <a:normAutofit fontScale="90000"/>
          </a:bodyPr>
          <a:lstStyle/>
          <a:p>
            <a:r>
              <a:rPr lang="en-US" dirty="0"/>
              <a:t>Data Cleaning</a:t>
            </a:r>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
        <p:nvSpPr>
          <p:cNvPr id="7" name="TextBox 6">
            <a:extLst>
              <a:ext uri="{FF2B5EF4-FFF2-40B4-BE49-F238E27FC236}">
                <a16:creationId xmlns:a16="http://schemas.microsoft.com/office/drawing/2014/main" id="{BB312A26-C4A6-EB01-D183-9F2E39021C6A}"/>
              </a:ext>
            </a:extLst>
          </p:cNvPr>
          <p:cNvSpPr txBox="1"/>
          <p:nvPr/>
        </p:nvSpPr>
        <p:spPr>
          <a:xfrm>
            <a:off x="4974771" y="1620078"/>
            <a:ext cx="6524803" cy="5293757"/>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chemeClr val="bg1"/>
                </a:solidFill>
              </a:rPr>
              <a:t>Converted "Transaction Date" to datetime format</a:t>
            </a:r>
            <a:r>
              <a:rPr lang="en-US" sz="1600" dirty="0">
                <a:solidFill>
                  <a:schemeClr val="bg1"/>
                </a:solidFill>
              </a:rPr>
              <a:t> to ensure accurate date-based analysis and time-based operations</a:t>
            </a:r>
          </a:p>
          <a:p>
            <a:pPr marL="285750" indent="-285750">
              <a:buFont typeface="Arial" panose="020B0604020202020204" pitchFamily="34" charset="0"/>
              <a:buChar char="•"/>
            </a:pPr>
            <a:r>
              <a:rPr kumimoji="0" lang="en-US" altLang="en-US" sz="1600" b="1" i="0" u="none" strike="noStrike" cap="none" normalizeH="0" baseline="0" dirty="0">
                <a:ln>
                  <a:noFill/>
                </a:ln>
                <a:solidFill>
                  <a:schemeClr val="bg1"/>
                </a:solidFill>
                <a:effectLst/>
                <a:latin typeface="Arial" panose="020B0604020202020204" pitchFamily="34" charset="0"/>
              </a:rPr>
              <a:t>Handled missing values in the "Discount Applied" column</a:t>
            </a:r>
            <a:r>
              <a:rPr kumimoji="0" lang="en-US" altLang="en-US" sz="1600" b="0" i="0" u="none" strike="noStrike" cap="none" normalizeH="0" baseline="0" dirty="0">
                <a:ln>
                  <a:noFill/>
                </a:ln>
                <a:solidFill>
                  <a:schemeClr val="bg1"/>
                </a:solidFill>
                <a:effectLst/>
                <a:latin typeface="Arial" panose="020B0604020202020204" pitchFamily="34" charset="0"/>
              </a:rPr>
              <a:t> by replacing null values with </a:t>
            </a:r>
            <a:r>
              <a:rPr kumimoji="0" lang="en-US" altLang="en-US" sz="1600" b="0" i="0" u="none" strike="noStrike" cap="none" normalizeH="0" baseline="0" dirty="0">
                <a:ln>
                  <a:noFill/>
                </a:ln>
                <a:solidFill>
                  <a:schemeClr val="bg1"/>
                </a:solidFill>
                <a:effectLst/>
                <a:latin typeface="Arial Unicode MS" panose="020B0604020202020204" pitchFamily="34" charset="-128"/>
              </a:rPr>
              <a:t>False</a:t>
            </a:r>
            <a:r>
              <a:rPr kumimoji="0" lang="en-US" altLang="en-US" sz="1600" b="0" i="0" u="none" strike="noStrike" cap="none" normalizeH="0" baseline="0" dirty="0">
                <a:ln>
                  <a:noFill/>
                </a:ln>
                <a:solidFill>
                  <a:schemeClr val="bg1"/>
                </a:solidFill>
                <a:effectLst/>
              </a:rPr>
              <a:t>, ensuring consistency in discount data</a:t>
            </a:r>
            <a:endParaRPr lang="en-US" sz="1600" dirty="0">
              <a:solidFill>
                <a:schemeClr val="bg1"/>
              </a:solidFill>
            </a:endParaRPr>
          </a:p>
          <a:p>
            <a:pPr marL="285750"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r>
              <a:rPr lang="en-US" sz="1600" b="1" dirty="0">
                <a:solidFill>
                  <a:schemeClr val="bg1"/>
                </a:solidFill>
              </a:rPr>
              <a:t>Created a "Final Price" column</a:t>
            </a:r>
            <a:r>
              <a:rPr lang="en-US" sz="1600" dirty="0">
                <a:solidFill>
                  <a:schemeClr val="bg1"/>
                </a:solidFill>
              </a:rPr>
              <a:t> by applying a 10% discount to transactions where a discount was applied, ensuring accurate final pricing.</a:t>
            </a:r>
          </a:p>
          <a:p>
            <a:pPr marL="285750"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r>
              <a:rPr lang="en-US" sz="1600" b="1" dirty="0">
                <a:solidFill>
                  <a:schemeClr val="bg1"/>
                </a:solidFill>
              </a:rPr>
              <a:t>Filled missing values in the "Price Per Unit" column</a:t>
            </a:r>
            <a:r>
              <a:rPr lang="en-US" sz="1600" dirty="0">
                <a:solidFill>
                  <a:schemeClr val="bg1"/>
                </a:solidFill>
              </a:rPr>
              <a:t> by calculating the price using the "Total Spent" and "Quantity" columns, ensuring complete pricing data.</a:t>
            </a:r>
          </a:p>
          <a:p>
            <a:pPr marL="285750"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r>
              <a:rPr lang="en-US" sz="1600" b="1" dirty="0">
                <a:solidFill>
                  <a:schemeClr val="bg1"/>
                </a:solidFill>
              </a:rPr>
              <a:t>Dropped rows with missing values in the "Quantity" column</a:t>
            </a:r>
            <a:r>
              <a:rPr lang="en-US" sz="1600" dirty="0">
                <a:solidFill>
                  <a:schemeClr val="bg1"/>
                </a:solidFill>
              </a:rPr>
              <a:t> where other key data (Item and Total Spent) were also missing, as this information cannot be recovered.</a:t>
            </a:r>
          </a:p>
          <a:p>
            <a:pPr marL="285750" indent="-285750">
              <a:buFont typeface="Arial" panose="020B0604020202020204" pitchFamily="34" charset="0"/>
              <a:buChar char="•"/>
            </a:pPr>
            <a:r>
              <a:rPr lang="en-US" sz="1600" b="1" dirty="0">
                <a:solidFill>
                  <a:schemeClr val="bg1"/>
                </a:solidFill>
              </a:rPr>
              <a:t>Created an item mapping</a:t>
            </a:r>
            <a:r>
              <a:rPr lang="en-US" sz="1600" dirty="0">
                <a:solidFill>
                  <a:schemeClr val="bg1"/>
                </a:solidFill>
              </a:rPr>
              <a:t> based on "Category" and "Price Per Unit" to fill missing values in the "Item" column, ensuring accurate item categorization.</a:t>
            </a:r>
          </a:p>
          <a:p>
            <a:endParaRPr lang="en-US" dirty="0"/>
          </a:p>
        </p:txBody>
      </p:sp>
    </p:spTree>
    <p:extLst>
      <p:ext uri="{BB962C8B-B14F-4D97-AF65-F5344CB8AC3E}">
        <p14:creationId xmlns:p14="http://schemas.microsoft.com/office/powerpoint/2010/main" val="3003251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525" y="538304"/>
            <a:ext cx="9389288" cy="1022140"/>
          </a:xfrm>
        </p:spPr>
        <p:txBody>
          <a:bodyPr/>
          <a:lstStyle/>
          <a:p>
            <a:r>
              <a:rPr lang="en-US" dirty="0"/>
              <a:t>EDA and data visualization </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7</a:t>
            </a:fld>
            <a:endParaRPr lang="en-US" dirty="0"/>
          </a:p>
        </p:txBody>
      </p:sp>
      <p:pic>
        <p:nvPicPr>
          <p:cNvPr id="12" name="Picture 11" descr="A screen shot of a computer&#10;&#10;Description automatically generated">
            <a:extLst>
              <a:ext uri="{FF2B5EF4-FFF2-40B4-BE49-F238E27FC236}">
                <a16:creationId xmlns:a16="http://schemas.microsoft.com/office/drawing/2014/main" id="{C3454E56-4863-7152-7903-CE179F557948}"/>
              </a:ext>
            </a:extLst>
          </p:cNvPr>
          <p:cNvPicPr>
            <a:picLocks noChangeAspect="1"/>
          </p:cNvPicPr>
          <p:nvPr/>
        </p:nvPicPr>
        <p:blipFill>
          <a:blip r:embed="rId3"/>
          <a:stretch>
            <a:fillRect/>
          </a:stretch>
        </p:blipFill>
        <p:spPr>
          <a:xfrm>
            <a:off x="771525" y="1490870"/>
            <a:ext cx="9530349" cy="4757923"/>
          </a:xfrm>
          <a:prstGeom prst="rect">
            <a:avLst/>
          </a:prstGeom>
        </p:spPr>
      </p:pic>
    </p:spTree>
    <p:extLst>
      <p:ext uri="{BB962C8B-B14F-4D97-AF65-F5344CB8AC3E}">
        <p14:creationId xmlns:p14="http://schemas.microsoft.com/office/powerpoint/2010/main" val="4151694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8FB69-8790-784C-1FB4-0C7AD76E401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9D8ACA8-0D17-95C4-A115-23B9B1A218E7}"/>
              </a:ext>
            </a:extLst>
          </p:cNvPr>
          <p:cNvSpPr>
            <a:spLocks noGrp="1"/>
          </p:cNvSpPr>
          <p:nvPr>
            <p:ph type="title"/>
          </p:nvPr>
        </p:nvSpPr>
        <p:spPr>
          <a:xfrm>
            <a:off x="460389" y="461413"/>
            <a:ext cx="9389288" cy="1022140"/>
          </a:xfrm>
        </p:spPr>
        <p:txBody>
          <a:bodyPr/>
          <a:lstStyle/>
          <a:p>
            <a:r>
              <a:rPr lang="en-US" dirty="0"/>
              <a:t>EDA and data visualization </a:t>
            </a:r>
          </a:p>
        </p:txBody>
      </p:sp>
      <p:sp>
        <p:nvSpPr>
          <p:cNvPr id="7" name="Slide Number Placeholder 6">
            <a:extLst>
              <a:ext uri="{FF2B5EF4-FFF2-40B4-BE49-F238E27FC236}">
                <a16:creationId xmlns:a16="http://schemas.microsoft.com/office/drawing/2014/main" id="{10839D28-1966-CF2D-846C-6D6AB680D37E}"/>
              </a:ext>
            </a:extLst>
          </p:cNvPr>
          <p:cNvSpPr>
            <a:spLocks noGrp="1"/>
          </p:cNvSpPr>
          <p:nvPr>
            <p:ph type="sldNum" sz="quarter" idx="12"/>
          </p:nvPr>
        </p:nvSpPr>
        <p:spPr/>
        <p:txBody>
          <a:bodyPr/>
          <a:lstStyle/>
          <a:p>
            <a:fld id="{B5CEABB6-07DC-46E8-9B57-56EC44A396E5}" type="slidenum">
              <a:rPr lang="en-US" smtClean="0"/>
              <a:pPr/>
              <a:t>8</a:t>
            </a:fld>
            <a:endParaRPr lang="en-US" dirty="0"/>
          </a:p>
        </p:txBody>
      </p:sp>
      <p:pic>
        <p:nvPicPr>
          <p:cNvPr id="3" name="Picture 2" descr="A screenshot of a computer&#10;&#10;Description automatically generated">
            <a:extLst>
              <a:ext uri="{FF2B5EF4-FFF2-40B4-BE49-F238E27FC236}">
                <a16:creationId xmlns:a16="http://schemas.microsoft.com/office/drawing/2014/main" id="{2AD3B3DD-2590-A08D-A191-77DE9A66B89A}"/>
              </a:ext>
            </a:extLst>
          </p:cNvPr>
          <p:cNvPicPr>
            <a:picLocks noChangeAspect="1"/>
          </p:cNvPicPr>
          <p:nvPr/>
        </p:nvPicPr>
        <p:blipFill>
          <a:blip r:embed="rId3"/>
          <a:stretch>
            <a:fillRect/>
          </a:stretch>
        </p:blipFill>
        <p:spPr>
          <a:xfrm>
            <a:off x="611505" y="1483553"/>
            <a:ext cx="9238172" cy="5208105"/>
          </a:xfrm>
          <a:prstGeom prst="rect">
            <a:avLst/>
          </a:prstGeom>
        </p:spPr>
      </p:pic>
    </p:spTree>
    <p:extLst>
      <p:ext uri="{BB962C8B-B14F-4D97-AF65-F5344CB8AC3E}">
        <p14:creationId xmlns:p14="http://schemas.microsoft.com/office/powerpoint/2010/main" val="3823774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13524-3897-E47A-2F57-CE50A81CBCE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A7AEA54-66F6-C7EB-EC78-921214C7108F}"/>
              </a:ext>
            </a:extLst>
          </p:cNvPr>
          <p:cNvSpPr>
            <a:spLocks noGrp="1"/>
          </p:cNvSpPr>
          <p:nvPr>
            <p:ph type="title"/>
          </p:nvPr>
        </p:nvSpPr>
        <p:spPr>
          <a:xfrm>
            <a:off x="771525" y="538304"/>
            <a:ext cx="9389288" cy="1022140"/>
          </a:xfrm>
        </p:spPr>
        <p:txBody>
          <a:bodyPr/>
          <a:lstStyle/>
          <a:p>
            <a:r>
              <a:rPr lang="en-US" dirty="0"/>
              <a:t>EDA and data visualization </a:t>
            </a:r>
          </a:p>
        </p:txBody>
      </p:sp>
      <p:sp>
        <p:nvSpPr>
          <p:cNvPr id="7" name="Slide Number Placeholder 6">
            <a:extLst>
              <a:ext uri="{FF2B5EF4-FFF2-40B4-BE49-F238E27FC236}">
                <a16:creationId xmlns:a16="http://schemas.microsoft.com/office/drawing/2014/main" id="{4BC3C0D0-D9DC-1C92-8C39-3579B4D4EFC8}"/>
              </a:ext>
            </a:extLst>
          </p:cNvPr>
          <p:cNvSpPr>
            <a:spLocks noGrp="1"/>
          </p:cNvSpPr>
          <p:nvPr>
            <p:ph type="sldNum" sz="quarter" idx="12"/>
          </p:nvPr>
        </p:nvSpPr>
        <p:spPr/>
        <p:txBody>
          <a:bodyPr/>
          <a:lstStyle/>
          <a:p>
            <a:fld id="{B5CEABB6-07DC-46E8-9B57-56EC44A396E5}" type="slidenum">
              <a:rPr lang="en-US" smtClean="0"/>
              <a:pPr/>
              <a:t>9</a:t>
            </a:fld>
            <a:endParaRPr lang="en-US" dirty="0"/>
          </a:p>
        </p:txBody>
      </p:sp>
      <p:pic>
        <p:nvPicPr>
          <p:cNvPr id="3" name="Picture 2" descr="A screenshot of a graph&#10;&#10;Description automatically generated">
            <a:extLst>
              <a:ext uri="{FF2B5EF4-FFF2-40B4-BE49-F238E27FC236}">
                <a16:creationId xmlns:a16="http://schemas.microsoft.com/office/drawing/2014/main" id="{A1F55704-EDA3-07EC-CBCE-784AA17822A6}"/>
              </a:ext>
            </a:extLst>
          </p:cNvPr>
          <p:cNvPicPr>
            <a:picLocks noChangeAspect="1"/>
          </p:cNvPicPr>
          <p:nvPr/>
        </p:nvPicPr>
        <p:blipFill>
          <a:blip r:embed="rId3"/>
          <a:stretch>
            <a:fillRect/>
          </a:stretch>
        </p:blipFill>
        <p:spPr>
          <a:xfrm>
            <a:off x="771525" y="1613173"/>
            <a:ext cx="8770040" cy="5118241"/>
          </a:xfrm>
          <a:prstGeom prst="rect">
            <a:avLst/>
          </a:prstGeom>
        </p:spPr>
      </p:pic>
    </p:spTree>
    <p:extLst>
      <p:ext uri="{BB962C8B-B14F-4D97-AF65-F5344CB8AC3E}">
        <p14:creationId xmlns:p14="http://schemas.microsoft.com/office/powerpoint/2010/main" val="1571846440"/>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2.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{49C8D164-C93E-447C-8905-4D7995F9C789}tf33968143_win32</Template>
  <TotalTime>230</TotalTime>
  <Words>572</Words>
  <Application>Microsoft Office PowerPoint</Application>
  <PresentationFormat>Widescreen</PresentationFormat>
  <Paragraphs>75</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 Unicode MS</vt:lpstr>
      <vt:lpstr>Arial</vt:lpstr>
      <vt:lpstr>Avenir Next LT Pro</vt:lpstr>
      <vt:lpstr>Calibri</vt:lpstr>
      <vt:lpstr>Custom</vt:lpstr>
      <vt:lpstr>Retail Store EDA &amp; visualization</vt:lpstr>
      <vt:lpstr>Agenda</vt:lpstr>
      <vt:lpstr>Introduction :  This Exploratory Data Analysis (EDA) project examines sales and customer trends for a retail store. By analyzing historical data, AIMING TO uncover patterns, and provide insights that can help improve business strategies.  Through visualizations and statistical analysis, this study highlights important factors affecting sales performance and customer behavior.</vt:lpstr>
      <vt:lpstr>Data overview</vt:lpstr>
      <vt:lpstr>PowerPoint Presentation</vt:lpstr>
      <vt:lpstr>Data Cleaning</vt:lpstr>
      <vt:lpstr>EDA and data visualization </vt:lpstr>
      <vt:lpstr>EDA and data visualization </vt:lpstr>
      <vt:lpstr>EDA and data visualization </vt:lpstr>
      <vt:lpstr>EDA and data visualization </vt:lpstr>
      <vt:lpstr>EDA and data visualization </vt:lpstr>
      <vt:lpstr>EDA and data visualization </vt:lpstr>
      <vt:lpstr>EDA and data visualization </vt:lpstr>
      <vt:lpstr>EDA and data visualization </vt:lpstr>
      <vt:lpstr>Deployment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mostafa tarek</dc:creator>
  <cp:lastModifiedBy>mostafa tarek</cp:lastModifiedBy>
  <cp:revision>1</cp:revision>
  <dcterms:created xsi:type="dcterms:W3CDTF">2025-02-06T11:55:17Z</dcterms:created>
  <dcterms:modified xsi:type="dcterms:W3CDTF">2025-02-06T15:45:34Z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